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8" r:id="rId5"/>
    <p:sldId id="257" r:id="rId6"/>
    <p:sldId id="269" r:id="rId7"/>
    <p:sldId id="261" r:id="rId8"/>
    <p:sldId id="270" r:id="rId9"/>
    <p:sldId id="265" r:id="rId10"/>
    <p:sldId id="264" r:id="rId11"/>
    <p:sldId id="259" r:id="rId12"/>
    <p:sldId id="260" r:id="rId13"/>
    <p:sldId id="271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77" d="100"/>
          <a:sy n="77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A9A179-CACD-4F06-93C9-8D9CEECE9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9804022-D408-4CA4-B6CA-E9076B82D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258521-D080-45FF-B89D-3DB880DCE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0CAC-2AA9-4C5D-804F-4133EEF33690}" type="datetimeFigureOut">
              <a:rPr lang="fr-CH" smtClean="0"/>
              <a:t>13.12.2019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50C941-4E15-4ACA-BA63-3754C28D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A2BC49-6F87-45BD-A1CD-A253FA488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0F7B8-A180-4BA6-B779-F8FF9101A9A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0553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D67E35-5A72-44AF-AC5F-DDBFA9CA1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1412597-A29B-46EC-89CF-79C39B326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B4860-E104-4499-98DA-CD6203D7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0CAC-2AA9-4C5D-804F-4133EEF33690}" type="datetimeFigureOut">
              <a:rPr lang="fr-CH" smtClean="0"/>
              <a:t>13.12.2019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C5D1C1-A407-459D-93BD-B6876E03E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379757-F0EA-4984-A563-914A8D23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0F7B8-A180-4BA6-B779-F8FF9101A9A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9210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BD71C95-311A-49F4-93A2-BF5E471CFE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372EFB-545F-45E4-96D6-6F32982DD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A2CF29-E06C-42FC-8AAE-AC88E5270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0CAC-2AA9-4C5D-804F-4133EEF33690}" type="datetimeFigureOut">
              <a:rPr lang="fr-CH" smtClean="0"/>
              <a:t>13.12.2019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168562-3CA1-4C03-ACC4-07519A923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A0E9B0-035C-4DD4-9A81-157B2FD9E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0F7B8-A180-4BA6-B779-F8FF9101A9A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5984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7C5E0B-4D5E-4D0F-BD6E-D27C128E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F22CFE-49A8-48AE-9DCE-0EA455946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8351C6-9132-41D8-B30B-BDAD9D45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0CAC-2AA9-4C5D-804F-4133EEF33690}" type="datetimeFigureOut">
              <a:rPr lang="fr-CH" smtClean="0"/>
              <a:t>13.12.2019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02E237-AF03-417E-86DA-53342F332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A8CB9C-AFCD-41E2-937A-A17175DB1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0F7B8-A180-4BA6-B779-F8FF9101A9A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131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0A4759-9528-453E-8DEC-9C12A48D8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C2AC8C-DB72-413C-AD0B-4800963A5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E16349-7F8A-4455-AF2C-4862BB46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0CAC-2AA9-4C5D-804F-4133EEF33690}" type="datetimeFigureOut">
              <a:rPr lang="fr-CH" smtClean="0"/>
              <a:t>13.12.2019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930E64-200A-4751-8020-08EF20712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E6ABBE-6EA6-412E-97D1-D4B9CB76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0F7B8-A180-4BA6-B779-F8FF9101A9A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679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5C1A66-1210-4A3A-9C64-00A4D339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A84A60-BDB6-4E97-8D9A-0BCFBC913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DB30D5-AA63-43DB-BFF1-1151F1BFF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727038-0672-4CD8-8CD9-0B0E5B0D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0CAC-2AA9-4C5D-804F-4133EEF33690}" type="datetimeFigureOut">
              <a:rPr lang="fr-CH" smtClean="0"/>
              <a:t>13.12.2019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5CE5E6-7AE8-4826-BF68-FB03F9681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0E5A23-971A-4CAF-8A18-EF443204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0F7B8-A180-4BA6-B779-F8FF9101A9A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0564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988B6-22FA-4DF7-8827-C06B90A3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C18B1C-942D-442B-9AC3-E0C4FA24A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26C1CE-5898-48DD-B7A3-BDFD5108E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FFE719A-D917-4402-A4BB-E3FC2BCCA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17AAAE7-849C-475E-ABA0-2E723A5DE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E667B89-4A93-44C9-BFB4-FE4B02C9B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0CAC-2AA9-4C5D-804F-4133EEF33690}" type="datetimeFigureOut">
              <a:rPr lang="fr-CH" smtClean="0"/>
              <a:t>13.12.2019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4D997-41E5-43C7-81A8-63C3D3189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8CAB6FE-0796-4BE3-BE2C-55ED17026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0F7B8-A180-4BA6-B779-F8FF9101A9A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984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A10F9C-80EE-414D-835A-377FCCA7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90B658-EE17-480A-A426-07BD9F1C8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0CAC-2AA9-4C5D-804F-4133EEF33690}" type="datetimeFigureOut">
              <a:rPr lang="fr-CH" smtClean="0"/>
              <a:t>13.12.2019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A3A7D8-A0EF-4204-8318-110278ABE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665252-9371-487D-A038-2A4EAB03F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0F7B8-A180-4BA6-B779-F8FF9101A9A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605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5DB556-F456-4EB8-8FFB-69CC1E4B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0CAC-2AA9-4C5D-804F-4133EEF33690}" type="datetimeFigureOut">
              <a:rPr lang="fr-CH" smtClean="0"/>
              <a:t>13.12.2019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12E52A-7584-420F-BAA7-410C969A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6548EB-3218-4A92-9953-0CC4F0919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0F7B8-A180-4BA6-B779-F8FF9101A9A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7048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59C9ED-57EC-4973-8B70-5C29F1D9D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2C6424-A0B0-4063-86B8-79B9B27B2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92DA4F-C4EA-4A82-9A3F-38D94A6BB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17EF43-E1E2-4B0F-B70A-F81D49554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0CAC-2AA9-4C5D-804F-4133EEF33690}" type="datetimeFigureOut">
              <a:rPr lang="fr-CH" smtClean="0"/>
              <a:t>13.12.2019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8BE460-355E-4E67-A9F2-273AC82AC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013E8A-BF48-40ED-9631-EE6FD9A7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0F7B8-A180-4BA6-B779-F8FF9101A9A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042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585D5E-3C0F-457A-8864-16EC20A62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8F5DDFF-2B30-468E-9B2A-E3E005449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D8C990-2097-4A2C-961F-8EE4745AF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27F67D-D4AF-4F9B-98F1-F25EF5B60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0CAC-2AA9-4C5D-804F-4133EEF33690}" type="datetimeFigureOut">
              <a:rPr lang="fr-CH" smtClean="0"/>
              <a:t>13.12.2019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84EED2-4941-4AF5-9C79-9F023BE93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A55A56-E6F4-4829-BD80-F185091E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0F7B8-A180-4BA6-B779-F8FF9101A9A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2239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C745214-D81C-4838-99D5-B3CF9C76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08B0C2-02F3-48DF-B374-1D743475E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A81A6A-C113-4CD5-9CA8-A45FFCEA7F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90CAC-2AA9-4C5D-804F-4133EEF33690}" type="datetimeFigureOut">
              <a:rPr lang="fr-CH" smtClean="0"/>
              <a:t>13.12.2019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053D9E-94C1-4538-A857-3469FF876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55DBDD-7A2B-43AB-9E2B-22BEE50A4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0F7B8-A180-4BA6-B779-F8FF9101A9A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1679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Football%20des%20enfants%20Onex,%2003.12.19.ppt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C8CA9F4-DC64-4FB2-BE63-64C8056ED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2200" y="3039785"/>
            <a:ext cx="3498850" cy="1655762"/>
          </a:xfrm>
        </p:spPr>
        <p:txBody>
          <a:bodyPr/>
          <a:lstStyle/>
          <a:p>
            <a:endParaRPr lang="fr-CH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647522-3BCA-4600-89A6-62F2812AE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741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C2E7A2-30A6-4802-A19F-50D4DCD9A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8795"/>
            <a:ext cx="12192000" cy="62920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C7D9874-39E1-43A3-BF7F-BB7E4AD28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0952" y="276094"/>
            <a:ext cx="5634639" cy="2079938"/>
          </a:xfrm>
          <a:solidFill>
            <a:schemeClr val="tx2">
              <a:lumMod val="60000"/>
              <a:lumOff val="40000"/>
              <a:alpha val="5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CH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PRÉSENTATION</a:t>
            </a:r>
            <a:br>
              <a:rPr lang="fr-CH" sz="4800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CH" sz="4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FUNiño</a:t>
            </a:r>
            <a:r>
              <a:rPr lang="fr-CH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fr-CH" sz="4800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CH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8D82A4D-086B-4754-8EA9-29112559C5A1}"/>
              </a:ext>
            </a:extLst>
          </p:cNvPr>
          <p:cNvSpPr txBox="1">
            <a:spLocks/>
          </p:cNvSpPr>
          <p:nvPr/>
        </p:nvSpPr>
        <p:spPr>
          <a:xfrm>
            <a:off x="0" y="5599590"/>
            <a:ext cx="8867414" cy="629205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H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NOTTWIL, LE 30 NOVEMBRE 2019 </a:t>
            </a:r>
          </a:p>
        </p:txBody>
      </p:sp>
      <p:pic>
        <p:nvPicPr>
          <p:cNvPr id="8" name="Image 7" descr="Une image contenant personne, sport, debout, homme&#10;&#10;Description générée automatiquement">
            <a:extLst>
              <a:ext uri="{FF2B5EF4-FFF2-40B4-BE49-F238E27FC236}">
                <a16:creationId xmlns:a16="http://schemas.microsoft.com/office/drawing/2014/main" id="{BDC72BF5-5DE1-497D-8A95-EBAE9CB1C8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52" y="2356032"/>
            <a:ext cx="5634639" cy="2856605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3AB82B7-13D0-416F-8BB4-A6A6EC9256E4}"/>
              </a:ext>
            </a:extLst>
          </p:cNvPr>
          <p:cNvSpPr/>
          <p:nvPr/>
        </p:nvSpPr>
        <p:spPr>
          <a:xfrm>
            <a:off x="6678298" y="2476797"/>
            <a:ext cx="2276428" cy="48159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400" b="1" i="1" dirty="0">
                <a:latin typeface="Aharoni" panose="020B0604020202020204" pitchFamily="2" charset="-79"/>
                <a:cs typeface="Aharoni" panose="020B0604020202020204" pitchFamily="2" charset="-79"/>
              </a:rPr>
              <a:t>HORST WEIN</a:t>
            </a:r>
          </a:p>
        </p:txBody>
      </p:sp>
    </p:spTree>
    <p:extLst>
      <p:ext uri="{BB962C8B-B14F-4D97-AF65-F5344CB8AC3E}">
        <p14:creationId xmlns:p14="http://schemas.microsoft.com/office/powerpoint/2010/main" val="34280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E95CE4-214A-4187-9DF1-2A653D0FE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748" y="1081533"/>
            <a:ext cx="5188023" cy="5685505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87E7BA9-6F49-491A-8E13-DEBDE72B9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8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>
              <a:tabLst>
                <a:tab pos="3767138" algn="l"/>
              </a:tabLst>
            </a:pPr>
            <a:r>
              <a:rPr lang="fr-CH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COMPARAISON 7:7 VS 3:3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166EA97-0C82-4677-982F-FB5BC6D83237}"/>
              </a:ext>
            </a:extLst>
          </p:cNvPr>
          <p:cNvSpPr/>
          <p:nvPr/>
        </p:nvSpPr>
        <p:spPr>
          <a:xfrm>
            <a:off x="7155949" y="1801192"/>
            <a:ext cx="796247" cy="24829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Buts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20945CE-5CEB-4D70-94AC-211EAEC69968}"/>
              </a:ext>
            </a:extLst>
          </p:cNvPr>
          <p:cNvSpPr/>
          <p:nvPr/>
        </p:nvSpPr>
        <p:spPr>
          <a:xfrm>
            <a:off x="6734710" y="3128194"/>
            <a:ext cx="636998" cy="24829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Tirs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7F03E6B-D8D7-4F6F-BC35-F81C05A8A242}"/>
              </a:ext>
            </a:extLst>
          </p:cNvPr>
          <p:cNvSpPr/>
          <p:nvPr/>
        </p:nvSpPr>
        <p:spPr>
          <a:xfrm>
            <a:off x="6847725" y="4356099"/>
            <a:ext cx="1412697" cy="30836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Comic Sans MS" panose="030F0702030302020204" pitchFamily="66" charset="0"/>
              </a:rPr>
              <a:t>Couverture de balle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255CA1F-3C10-4CE1-BBE4-C3A54EB0AB12}"/>
              </a:ext>
            </a:extLst>
          </p:cNvPr>
          <p:cNvSpPr/>
          <p:nvPr/>
        </p:nvSpPr>
        <p:spPr>
          <a:xfrm>
            <a:off x="8640565" y="5070295"/>
            <a:ext cx="878441" cy="23116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Passes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FA5F60C-DAFE-4EF4-A75F-1912834B9F06}"/>
              </a:ext>
            </a:extLst>
          </p:cNvPr>
          <p:cNvSpPr/>
          <p:nvPr/>
        </p:nvSpPr>
        <p:spPr>
          <a:xfrm>
            <a:off x="9827229" y="4356099"/>
            <a:ext cx="1412697" cy="30836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100" dirty="0">
                <a:latin typeface="Comic Sans MS" panose="030F0702030302020204" pitchFamily="66" charset="0"/>
              </a:rPr>
              <a:t>Touches de balle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78028DC-0EB1-4467-B6C0-5040D02CD890}"/>
              </a:ext>
            </a:extLst>
          </p:cNvPr>
          <p:cNvSpPr/>
          <p:nvPr/>
        </p:nvSpPr>
        <p:spPr>
          <a:xfrm>
            <a:off x="10061823" y="3121633"/>
            <a:ext cx="1703797" cy="25485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100" dirty="0">
                <a:latin typeface="Comic Sans MS" panose="030F0702030302020204" pitchFamily="66" charset="0"/>
              </a:rPr>
              <a:t>Fréquence cardiaque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E5EA4F0-1772-4322-8C90-680A3FB3087D}"/>
              </a:ext>
            </a:extLst>
          </p:cNvPr>
          <p:cNvSpPr/>
          <p:nvPr/>
        </p:nvSpPr>
        <p:spPr>
          <a:xfrm>
            <a:off x="9827229" y="1794631"/>
            <a:ext cx="1412697" cy="25485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100" dirty="0">
                <a:latin typeface="Comic Sans MS" panose="030F0702030302020204" pitchFamily="66" charset="0"/>
              </a:rPr>
              <a:t>Déplacement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73BC416-B573-4B96-8A56-E4BD0C3BB311}"/>
              </a:ext>
            </a:extLst>
          </p:cNvPr>
          <p:cNvSpPr/>
          <p:nvPr/>
        </p:nvSpPr>
        <p:spPr>
          <a:xfrm>
            <a:off x="8283538" y="1150640"/>
            <a:ext cx="1592493" cy="30836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100" dirty="0">
                <a:latin typeface="Comic Sans MS" panose="030F0702030302020204" pitchFamily="66" charset="0"/>
              </a:rPr>
              <a:t>Vitesse de course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BF1F41E-26DA-4B9F-818F-09375AC5F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3" y="1081533"/>
            <a:ext cx="5869684" cy="568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1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46D3C08-C9A7-4CC9-B68F-4B47053B0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96" y="1283460"/>
            <a:ext cx="10352808" cy="507226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E76EACBF-613B-4789-BA99-265FABCF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55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CH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LA COMPÉTITION IDÉALE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AF603A0-7BA6-458D-9D34-070BC5E1C336}"/>
              </a:ext>
            </a:extLst>
          </p:cNvPr>
          <p:cNvSpPr/>
          <p:nvPr/>
        </p:nvSpPr>
        <p:spPr>
          <a:xfrm>
            <a:off x="1049628" y="4282225"/>
            <a:ext cx="1745087" cy="3928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Taille du ballon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CCF53C7-F478-490D-81BC-9D72FB9B02ED}"/>
              </a:ext>
            </a:extLst>
          </p:cNvPr>
          <p:cNvSpPr/>
          <p:nvPr/>
        </p:nvSpPr>
        <p:spPr>
          <a:xfrm>
            <a:off x="1352282" y="3503053"/>
            <a:ext cx="1790164" cy="44432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Taille du terrain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088C84D-65FF-41A1-B508-BE58DE4DBC89}"/>
              </a:ext>
            </a:extLst>
          </p:cNvPr>
          <p:cNvSpPr/>
          <p:nvPr/>
        </p:nvSpPr>
        <p:spPr>
          <a:xfrm>
            <a:off x="1899633" y="2669146"/>
            <a:ext cx="1790164" cy="44432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Taille des buts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4AAC183-20CD-430B-ADF7-47AAEC0FBBCA}"/>
              </a:ext>
            </a:extLst>
          </p:cNvPr>
          <p:cNvSpPr/>
          <p:nvPr/>
        </p:nvSpPr>
        <p:spPr>
          <a:xfrm>
            <a:off x="3417193" y="2085371"/>
            <a:ext cx="1790164" cy="44432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Nombre de buts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9EEBC70-EC2F-4461-A4CB-34546529E8C5}"/>
              </a:ext>
            </a:extLst>
          </p:cNvPr>
          <p:cNvSpPr/>
          <p:nvPr/>
        </p:nvSpPr>
        <p:spPr>
          <a:xfrm>
            <a:off x="5056567" y="1584302"/>
            <a:ext cx="2078865" cy="44432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Nombre de joueurs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7264F43-90E6-401A-9B74-71E893CFB36F}"/>
              </a:ext>
            </a:extLst>
          </p:cNvPr>
          <p:cNvSpPr/>
          <p:nvPr/>
        </p:nvSpPr>
        <p:spPr>
          <a:xfrm>
            <a:off x="6984645" y="2085371"/>
            <a:ext cx="1843823" cy="44432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Les changements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253E39C-E25B-45D5-978D-C3B01AFD1F1A}"/>
              </a:ext>
            </a:extLst>
          </p:cNvPr>
          <p:cNvSpPr/>
          <p:nvPr/>
        </p:nvSpPr>
        <p:spPr>
          <a:xfrm>
            <a:off x="8448544" y="2669145"/>
            <a:ext cx="1843823" cy="44432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La durée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3F6A3F8-5608-40D5-A6DF-9F7E55A3DD30}"/>
              </a:ext>
            </a:extLst>
          </p:cNvPr>
          <p:cNvSpPr/>
          <p:nvPr/>
        </p:nvSpPr>
        <p:spPr>
          <a:xfrm>
            <a:off x="8995895" y="3503053"/>
            <a:ext cx="1843823" cy="44432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Les règles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DED9DE2-6008-48D2-B1B3-A741C9F42463}"/>
              </a:ext>
            </a:extLst>
          </p:cNvPr>
          <p:cNvSpPr/>
          <p:nvPr/>
        </p:nvSpPr>
        <p:spPr>
          <a:xfrm>
            <a:off x="9298549" y="4256467"/>
            <a:ext cx="1843823" cy="44432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L’organisation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A6E32CA-C0A0-4F2E-8338-A048E65CC894}"/>
              </a:ext>
            </a:extLst>
          </p:cNvPr>
          <p:cNvSpPr/>
          <p:nvPr/>
        </p:nvSpPr>
        <p:spPr>
          <a:xfrm>
            <a:off x="4251100" y="3715050"/>
            <a:ext cx="3689797" cy="14553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b="1" dirty="0">
                <a:latin typeface="Comic Sans MS" panose="030F0702030302020204" pitchFamily="66" charset="0"/>
              </a:rPr>
              <a:t>PÉRIODISATION</a:t>
            </a:r>
          </a:p>
        </p:txBody>
      </p:sp>
    </p:spTree>
    <p:extLst>
      <p:ext uri="{BB962C8B-B14F-4D97-AF65-F5344CB8AC3E}">
        <p14:creationId xmlns:p14="http://schemas.microsoft.com/office/powerpoint/2010/main" val="377872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E1A8EB1-55B3-4DE3-8FA4-06EA7BCB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57" y="1210144"/>
            <a:ext cx="11115085" cy="528724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F173642-5340-4774-8629-950BA046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55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CH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 PRÉREQUIS PAR CATÉGORIE</a:t>
            </a: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E816B6D2-E04B-4041-904F-497540A65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52141"/>
              </p:ext>
            </p:extLst>
          </p:nvPr>
        </p:nvGraphicFramePr>
        <p:xfrm>
          <a:off x="598867" y="1281448"/>
          <a:ext cx="1590541" cy="47007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90541">
                  <a:extLst>
                    <a:ext uri="{9D8B030D-6E8A-4147-A177-3AD203B41FA5}">
                      <a16:colId xmlns:a16="http://schemas.microsoft.com/office/drawing/2014/main" val="2963160676"/>
                    </a:ext>
                  </a:extLst>
                </a:gridCol>
              </a:tblGrid>
              <a:tr h="354169">
                <a:tc>
                  <a:txBody>
                    <a:bodyPr/>
                    <a:lstStyle/>
                    <a:p>
                      <a:r>
                        <a:rPr lang="fr-CH" sz="1400" dirty="0"/>
                        <a:t>Caractéristiques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240668"/>
                  </a:ext>
                </a:extLst>
              </a:tr>
              <a:tr h="334851">
                <a:tc>
                  <a:txBody>
                    <a:bodyPr/>
                    <a:lstStyle/>
                    <a:p>
                      <a:r>
                        <a:rPr lang="fr-CH" sz="1400" dirty="0"/>
                        <a:t>Taille du ballon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822626"/>
                  </a:ext>
                </a:extLst>
              </a:tr>
              <a:tr h="347730">
                <a:tc>
                  <a:txBody>
                    <a:bodyPr/>
                    <a:lstStyle/>
                    <a:p>
                      <a:r>
                        <a:rPr lang="fr-CH" sz="1400" dirty="0"/>
                        <a:t>Taille du terrain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714956"/>
                  </a:ext>
                </a:extLst>
              </a:tr>
              <a:tr h="367047">
                <a:tc>
                  <a:txBody>
                    <a:bodyPr/>
                    <a:lstStyle/>
                    <a:p>
                      <a:r>
                        <a:rPr lang="fr-CH" sz="1400" dirty="0"/>
                        <a:t>Taille des but en 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889310"/>
                  </a:ext>
                </a:extLst>
              </a:tr>
              <a:tr h="341290">
                <a:tc>
                  <a:txBody>
                    <a:bodyPr/>
                    <a:lstStyle/>
                    <a:p>
                      <a:r>
                        <a:rPr lang="fr-CH" sz="1400" dirty="0"/>
                        <a:t>Nombre de buts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278945"/>
                  </a:ext>
                </a:extLst>
              </a:tr>
              <a:tr h="347729">
                <a:tc>
                  <a:txBody>
                    <a:bodyPr/>
                    <a:lstStyle/>
                    <a:p>
                      <a:r>
                        <a:rPr lang="fr-CH" sz="1400" dirty="0"/>
                        <a:t>Nombre de joueurs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626974"/>
                  </a:ext>
                </a:extLst>
              </a:tr>
              <a:tr h="341290">
                <a:tc>
                  <a:txBody>
                    <a:bodyPr/>
                    <a:lstStyle/>
                    <a:p>
                      <a:r>
                        <a:rPr lang="fr-CH" sz="1400" dirty="0"/>
                        <a:t>Changements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883048"/>
                  </a:ext>
                </a:extLst>
              </a:tr>
              <a:tr h="341291">
                <a:tc>
                  <a:txBody>
                    <a:bodyPr/>
                    <a:lstStyle/>
                    <a:p>
                      <a:r>
                        <a:rPr lang="fr-CH" sz="1400" dirty="0"/>
                        <a:t>Durée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811730"/>
                  </a:ext>
                </a:extLst>
              </a:tr>
              <a:tr h="553791">
                <a:tc>
                  <a:txBody>
                    <a:bodyPr/>
                    <a:lstStyle/>
                    <a:p>
                      <a:r>
                        <a:rPr lang="fr-CH" sz="1400" dirty="0"/>
                        <a:t>Règles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028200"/>
                  </a:ext>
                </a:extLst>
              </a:tr>
              <a:tr h="486398">
                <a:tc>
                  <a:txBody>
                    <a:bodyPr/>
                    <a:lstStyle/>
                    <a:p>
                      <a:r>
                        <a:rPr lang="fr-CH" sz="1400" dirty="0"/>
                        <a:t>Organisation</a:t>
                      </a:r>
                    </a:p>
                    <a:p>
                      <a:endParaRPr lang="fr-CH" sz="1400" dirty="0"/>
                    </a:p>
                    <a:p>
                      <a:endParaRPr lang="fr-CH" sz="1400" dirty="0"/>
                    </a:p>
                    <a:p>
                      <a:endParaRPr lang="fr-CH" sz="1400" dirty="0"/>
                    </a:p>
                    <a:p>
                      <a:endParaRPr lang="fr-CH" sz="1400" dirty="0"/>
                    </a:p>
                    <a:p>
                      <a:endParaRPr lang="fr-CH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684720"/>
                  </a:ext>
                </a:extLst>
              </a:tr>
            </a:tbl>
          </a:graphicData>
        </a:graphic>
      </p:graphicFrame>
      <p:sp>
        <p:nvSpPr>
          <p:cNvPr id="8" name="Titre 1">
            <a:extLst>
              <a:ext uri="{FF2B5EF4-FFF2-40B4-BE49-F238E27FC236}">
                <a16:creationId xmlns:a16="http://schemas.microsoft.com/office/drawing/2014/main" id="{71F01A9B-6751-4EE5-9171-5DF10E1A6024}"/>
              </a:ext>
            </a:extLst>
          </p:cNvPr>
          <p:cNvSpPr txBox="1">
            <a:spLocks/>
          </p:cNvSpPr>
          <p:nvPr/>
        </p:nvSpPr>
        <p:spPr>
          <a:xfrm>
            <a:off x="538456" y="5982236"/>
            <a:ext cx="11115085" cy="5199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TABLEAU IDÉAL POUR LA PÉRIODE FORMATION U6 À U15</a:t>
            </a:r>
          </a:p>
        </p:txBody>
      </p:sp>
    </p:spTree>
    <p:extLst>
      <p:ext uri="{BB962C8B-B14F-4D97-AF65-F5344CB8AC3E}">
        <p14:creationId xmlns:p14="http://schemas.microsoft.com/office/powerpoint/2010/main" val="39860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F173642-5340-4774-8629-950BA046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89380"/>
            <a:ext cx="12192000" cy="100455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CH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MERCI DE VOTRE ATTENTION</a:t>
            </a:r>
          </a:p>
        </p:txBody>
      </p:sp>
      <p:sp>
        <p:nvSpPr>
          <p:cNvPr id="7" name="Titre 1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DE36214D-D5C7-4349-8C8D-1C8B01280B33}"/>
              </a:ext>
            </a:extLst>
          </p:cNvPr>
          <p:cNvSpPr txBox="1">
            <a:spLocks/>
          </p:cNvSpPr>
          <p:nvPr/>
        </p:nvSpPr>
        <p:spPr>
          <a:xfrm>
            <a:off x="2823680" y="492111"/>
            <a:ext cx="6544640" cy="10045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QUESTION ?</a:t>
            </a:r>
          </a:p>
        </p:txBody>
      </p:sp>
      <p:pic>
        <p:nvPicPr>
          <p:cNvPr id="3" name="Image 2" descr="Une image contenant herbe, football, jouant, champ&#10;&#10;Description générée automatiquement">
            <a:extLst>
              <a:ext uri="{FF2B5EF4-FFF2-40B4-BE49-F238E27FC236}">
                <a16:creationId xmlns:a16="http://schemas.microsoft.com/office/drawing/2014/main" id="{2203C0E5-5E69-4858-887E-DFB604CB86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26" y="3274816"/>
            <a:ext cx="5830584" cy="3418961"/>
          </a:xfrm>
          <a:prstGeom prst="rect">
            <a:avLst/>
          </a:prstGeom>
        </p:spPr>
      </p:pic>
      <p:pic>
        <p:nvPicPr>
          <p:cNvPr id="10" name="Image 9" descr="Une image contenant vert, photo, table, bateau&#10;&#10;Description générée automatiquement">
            <a:extLst>
              <a:ext uri="{FF2B5EF4-FFF2-40B4-BE49-F238E27FC236}">
                <a16:creationId xmlns:a16="http://schemas.microsoft.com/office/drawing/2014/main" id="{B8171B8E-CD14-450D-A0E9-694749C909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" b="7604"/>
          <a:stretch/>
        </p:blipFill>
        <p:spPr>
          <a:xfrm>
            <a:off x="6138809" y="3274816"/>
            <a:ext cx="5655924" cy="341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1F542C-315D-4237-9E70-693D37A4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551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fr-CH" b="1" dirty="0">
                <a:solidFill>
                  <a:schemeClr val="bg1"/>
                </a:solidFill>
                <a:latin typeface="Comic Sans MS" panose="030F0702030302020204" pitchFamily="66" charset="0"/>
              </a:rPr>
              <a:t>LES DROITS DE L’ENFANT</a:t>
            </a:r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85D3E2DA-45C6-47FC-889F-9E9035C8F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56" y="1378040"/>
            <a:ext cx="10704488" cy="5139286"/>
          </a:xfrm>
          <a:prstGeom prst="rect">
            <a:avLst/>
          </a:prstGeom>
        </p:spPr>
      </p:pic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468FBC7-8360-4A29-842D-C56C13D47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65" y="1378040"/>
            <a:ext cx="2326779" cy="31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erbe, personne, champ, extérieur&#10;&#10;Description générée automatiquement">
            <a:extLst>
              <a:ext uri="{FF2B5EF4-FFF2-40B4-BE49-F238E27FC236}">
                <a16:creationId xmlns:a16="http://schemas.microsoft.com/office/drawing/2014/main" id="{A89EB768-55FA-4500-8496-6F6EAFB0E4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4552"/>
            <a:ext cx="6096001" cy="3479800"/>
          </a:xfrm>
          <a:prstGeom prst="rect">
            <a:avLst/>
          </a:prstGeom>
        </p:spPr>
      </p:pic>
      <p:pic>
        <p:nvPicPr>
          <p:cNvPr id="8" name="Image 7" descr="Une image contenant personne, football, enfant, extérieur&#10;&#10;Description générée automatiquement">
            <a:extLst>
              <a:ext uri="{FF2B5EF4-FFF2-40B4-BE49-F238E27FC236}">
                <a16:creationId xmlns:a16="http://schemas.microsoft.com/office/drawing/2014/main" id="{7D1E027E-C570-409A-8751-ED6A935BDB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004552"/>
            <a:ext cx="6096001" cy="3479800"/>
          </a:xfrm>
          <a:prstGeom prst="rect">
            <a:avLst/>
          </a:prstGeom>
        </p:spPr>
      </p:pic>
      <p:pic>
        <p:nvPicPr>
          <p:cNvPr id="10" name="Image 9" descr="Une image contenant musique, piano, table&#10;&#10;Description générée automatiquement">
            <a:extLst>
              <a:ext uri="{FF2B5EF4-FFF2-40B4-BE49-F238E27FC236}">
                <a16:creationId xmlns:a16="http://schemas.microsoft.com/office/drawing/2014/main" id="{58C33FCD-832B-4D4E-8C10-38048D029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4484352"/>
            <a:ext cx="3048001" cy="2373648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4BD50FE3-8A82-46CD-AF97-C8D38157D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551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fr-CH" b="1" dirty="0">
                <a:solidFill>
                  <a:schemeClr val="bg1"/>
                </a:solidFill>
                <a:latin typeface="Comic Sans MS" panose="030F0702030302020204" pitchFamily="66" charset="0"/>
              </a:rPr>
              <a:t>COMPARAISON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ED03C7DF-CBD2-4DA5-9929-5D5EE5D8CA32}"/>
              </a:ext>
            </a:extLst>
          </p:cNvPr>
          <p:cNvSpPr txBox="1">
            <a:spLocks/>
          </p:cNvSpPr>
          <p:nvPr/>
        </p:nvSpPr>
        <p:spPr>
          <a:xfrm>
            <a:off x="-2" y="3899043"/>
            <a:ext cx="12192002" cy="58530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…QUI A BESOIN DE PLUS DE TOUCHES DE BALLE POUR APPRENDRE ?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4600B2B4-ABC2-49AF-B4AD-6A2781306B14}"/>
              </a:ext>
            </a:extLst>
          </p:cNvPr>
          <p:cNvSpPr txBox="1">
            <a:spLocks/>
          </p:cNvSpPr>
          <p:nvPr/>
        </p:nvSpPr>
        <p:spPr>
          <a:xfrm>
            <a:off x="-2" y="4484351"/>
            <a:ext cx="9144000" cy="2373647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CH" sz="28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POUR APPRENDRE À JOUER DU PIANO,                              EST-CE QUE JE LUI TOURNE AUTOUR,                     OU EST-CE QUE JE ME METS AU CLAVIER ?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4549A86-802C-46B1-BC02-154FB3026B57}"/>
              </a:ext>
            </a:extLst>
          </p:cNvPr>
          <p:cNvSpPr txBox="1">
            <a:spLocks/>
          </p:cNvSpPr>
          <p:nvPr/>
        </p:nvSpPr>
        <p:spPr>
          <a:xfrm>
            <a:off x="3429854" y="1004549"/>
            <a:ext cx="5332288" cy="58530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ENTRE MESSI &amp; LES ENFANTS…</a:t>
            </a:r>
          </a:p>
        </p:txBody>
      </p:sp>
    </p:spTree>
    <p:extLst>
      <p:ext uri="{BB962C8B-B14F-4D97-AF65-F5344CB8AC3E}">
        <p14:creationId xmlns:p14="http://schemas.microsoft.com/office/powerpoint/2010/main" val="168584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4C17D19-05E9-4E8F-82AF-0409ADCB4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300" y="1140431"/>
            <a:ext cx="8098806" cy="561482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28138BF-0BA5-40B7-97EF-8076467F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55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CH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PROJECTION DU FOOTBALL ALLEMAND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EFDEDE-CEB6-494D-B9F7-B2D36D50BB4C}"/>
              </a:ext>
            </a:extLst>
          </p:cNvPr>
          <p:cNvSpPr/>
          <p:nvPr/>
        </p:nvSpPr>
        <p:spPr>
          <a:xfrm>
            <a:off x="220894" y="1140431"/>
            <a:ext cx="3651406" cy="561482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FF0000"/>
              </a:buClr>
              <a:buFont typeface="+mj-lt"/>
              <a:buAutoNum type="arabicPeriod"/>
            </a:pPr>
            <a:r>
              <a:rPr lang="fr-CH" sz="3200" b="1" dirty="0">
                <a:latin typeface="Comic Sans MS" panose="030F0702030302020204" pitchFamily="66" charset="0"/>
              </a:rPr>
              <a:t>Inscription (obstacle)</a:t>
            </a:r>
          </a:p>
          <a:p>
            <a:pPr marL="342900" indent="-342900">
              <a:buClr>
                <a:srgbClr val="FF0000"/>
              </a:buClr>
              <a:buFont typeface="+mj-lt"/>
              <a:buAutoNum type="arabicPeriod"/>
            </a:pPr>
            <a:endParaRPr lang="fr-CH" sz="3200" b="1" dirty="0">
              <a:latin typeface="Comic Sans MS" panose="030F0702030302020204" pitchFamily="66" charset="0"/>
            </a:endParaRPr>
          </a:p>
          <a:p>
            <a:pPr marL="342900" indent="-342900">
              <a:buClr>
                <a:srgbClr val="FF0000"/>
              </a:buClr>
              <a:buFont typeface="+mj-lt"/>
              <a:buAutoNum type="arabicPeriod"/>
            </a:pPr>
            <a:r>
              <a:rPr lang="fr-CH" sz="3200" b="1" dirty="0">
                <a:latin typeface="Comic Sans MS" panose="030F0702030302020204" pitchFamily="66" charset="0"/>
              </a:rPr>
              <a:t>Pas convoqués</a:t>
            </a:r>
          </a:p>
          <a:p>
            <a:pPr marL="342900" indent="-342900">
              <a:buClr>
                <a:srgbClr val="FF0000"/>
              </a:buClr>
              <a:buFont typeface="+mj-lt"/>
              <a:buAutoNum type="arabicPeriod"/>
            </a:pPr>
            <a:endParaRPr lang="fr-CH" sz="3200" b="1" dirty="0">
              <a:latin typeface="Comic Sans MS" panose="030F0702030302020204" pitchFamily="66" charset="0"/>
            </a:endParaRPr>
          </a:p>
          <a:p>
            <a:pPr marL="342900" indent="-342900">
              <a:buClr>
                <a:srgbClr val="FF0000"/>
              </a:buClr>
              <a:buFont typeface="+mj-lt"/>
              <a:buAutoNum type="arabicPeriod"/>
            </a:pPr>
            <a:r>
              <a:rPr lang="fr-CH" sz="3200" b="1" dirty="0">
                <a:latin typeface="Comic Sans MS" panose="030F0702030302020204" pitchFamily="66" charset="0"/>
              </a:rPr>
              <a:t>Remplaçants</a:t>
            </a:r>
          </a:p>
          <a:p>
            <a:pPr marL="342900" indent="-342900">
              <a:buClr>
                <a:srgbClr val="FF0000"/>
              </a:buClr>
              <a:buFont typeface="+mj-lt"/>
              <a:buAutoNum type="arabicPeriod"/>
            </a:pPr>
            <a:endParaRPr lang="fr-CH" sz="3200" b="1" dirty="0">
              <a:latin typeface="Comic Sans MS" panose="030F0702030302020204" pitchFamily="66" charset="0"/>
            </a:endParaRPr>
          </a:p>
          <a:p>
            <a:pPr marL="342900" indent="-342900">
              <a:buClr>
                <a:srgbClr val="FF0000"/>
              </a:buClr>
              <a:buFont typeface="+mj-lt"/>
              <a:buAutoNum type="arabicPeriod"/>
            </a:pPr>
            <a:r>
              <a:rPr lang="fr-CH" sz="3200" b="1" dirty="0">
                <a:latin typeface="Comic Sans MS" panose="030F0702030302020204" pitchFamily="66" charset="0"/>
              </a:rPr>
              <a:t>Positions fixes</a:t>
            </a:r>
          </a:p>
          <a:p>
            <a:pPr marL="342900" indent="-342900">
              <a:buClr>
                <a:srgbClr val="FF0000"/>
              </a:buClr>
              <a:buFont typeface="+mj-lt"/>
              <a:buAutoNum type="arabicPeriod"/>
            </a:pPr>
            <a:endParaRPr lang="fr-CH" sz="3200" b="1" dirty="0">
              <a:latin typeface="Comic Sans MS" panose="030F0702030302020204" pitchFamily="66" charset="0"/>
            </a:endParaRPr>
          </a:p>
          <a:p>
            <a:pPr marL="342900" indent="-342900">
              <a:buClr>
                <a:srgbClr val="FF0000"/>
              </a:buClr>
              <a:buFont typeface="+mj-lt"/>
              <a:buAutoNum type="arabicPeriod"/>
            </a:pPr>
            <a:r>
              <a:rPr lang="fr-CH" sz="3200" b="1" dirty="0">
                <a:latin typeface="Comic Sans MS" panose="030F0702030302020204" pitchFamily="66" charset="0"/>
              </a:rPr>
              <a:t>Coaching (instructions)</a:t>
            </a:r>
          </a:p>
        </p:txBody>
      </p:sp>
    </p:spTree>
    <p:extLst>
      <p:ext uri="{BB962C8B-B14F-4D97-AF65-F5344CB8AC3E}">
        <p14:creationId xmlns:p14="http://schemas.microsoft.com/office/powerpoint/2010/main" val="365526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5B61C21-2492-4DCB-8D74-BD827BF24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552"/>
            <a:ext cx="7496810" cy="585344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939595FB-44C6-4EBC-88D5-628724BE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55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CH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COMPÉTITION – ENTRAÎNEMENT - FORMATION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C3E0C45-F581-40B2-9E97-7DC2B6BA0A34}"/>
              </a:ext>
            </a:extLst>
          </p:cNvPr>
          <p:cNvSpPr txBox="1">
            <a:spLocks/>
          </p:cNvSpPr>
          <p:nvPr/>
        </p:nvSpPr>
        <p:spPr>
          <a:xfrm>
            <a:off x="7496810" y="1004552"/>
            <a:ext cx="4695190" cy="585344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endParaRPr lang="fr-CH" sz="9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</a:pPr>
            <a:r>
              <a:rPr lang="fr-CH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TOUT VIENT                              DE LA           COMPÉTITION</a:t>
            </a:r>
          </a:p>
          <a:p>
            <a:pPr>
              <a:lnSpc>
                <a:spcPct val="110000"/>
              </a:lnSpc>
            </a:pPr>
            <a:endParaRPr lang="fr-CH" sz="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fr-CH" sz="800" b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H" sz="18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EXEMPLE DU 7vs7 EN ALLEMAGNE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H" sz="18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TERRAINS, ÉQUIPES ET BUTS SONT TROP GRANDS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H" sz="18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TEMPS TROP LONG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H" sz="18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POSITIONS FIXES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H" sz="18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PEU DE TOUCHES DE BALLES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H" sz="18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TROP DE REMPLACANTS                 </a:t>
            </a:r>
            <a:r>
              <a:rPr lang="fr-CH" sz="12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(ILS TOURNENT AUTOUR DU TERRAIN)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r-CH" sz="1000" b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1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lôture, personne, jeu, sport&#10;&#10;Description générée automatiquement">
            <a:extLst>
              <a:ext uri="{FF2B5EF4-FFF2-40B4-BE49-F238E27FC236}">
                <a16:creationId xmlns:a16="http://schemas.microsoft.com/office/drawing/2014/main" id="{CDED75EC-1135-41B9-A111-912648D69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93" y="3601914"/>
            <a:ext cx="5614306" cy="2966311"/>
          </a:xfrm>
          <a:prstGeom prst="rect">
            <a:avLst/>
          </a:prstGeom>
        </p:spPr>
      </p:pic>
      <p:pic>
        <p:nvPicPr>
          <p:cNvPr id="8" name="Image 7" descr="Une image contenant herbe, personne, football, clôture&#10;&#10;Description générée automatiquement">
            <a:extLst>
              <a:ext uri="{FF2B5EF4-FFF2-40B4-BE49-F238E27FC236}">
                <a16:creationId xmlns:a16="http://schemas.microsoft.com/office/drawing/2014/main" id="{7DE3266D-3074-4668-8E2F-0DABFE5E28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601913"/>
            <a:ext cx="5614301" cy="2966312"/>
          </a:xfrm>
          <a:prstGeom prst="rect">
            <a:avLst/>
          </a:prstGeom>
        </p:spPr>
      </p:pic>
      <p:pic>
        <p:nvPicPr>
          <p:cNvPr id="10" name="Image 9" descr="Une image contenant herbe, clôture, football, extérieur&#10;&#10;Description générée automatiquement">
            <a:extLst>
              <a:ext uri="{FF2B5EF4-FFF2-40B4-BE49-F238E27FC236}">
                <a16:creationId xmlns:a16="http://schemas.microsoft.com/office/drawing/2014/main" id="{D5326A85-4C13-4CF5-B28E-CA401C6EF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92" y="1333947"/>
            <a:ext cx="5614307" cy="2267967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282E9DF5-581C-43A1-9410-B5B7C7FE2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55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CH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 GARDIENS DE BUT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311B9D48-CE0E-41E7-8559-C1994FB6CF40}"/>
              </a:ext>
            </a:extLst>
          </p:cNvPr>
          <p:cNvSpPr txBox="1">
            <a:spLocks/>
          </p:cNvSpPr>
          <p:nvPr/>
        </p:nvSpPr>
        <p:spPr>
          <a:xfrm>
            <a:off x="481692" y="3090930"/>
            <a:ext cx="5614305" cy="510984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H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BUT NORMAL = 7.32 X 2.44 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03C7A0E-1ED1-46B7-81CF-295538B91332}"/>
              </a:ext>
            </a:extLst>
          </p:cNvPr>
          <p:cNvSpPr txBox="1">
            <a:spLocks/>
          </p:cNvSpPr>
          <p:nvPr/>
        </p:nvSpPr>
        <p:spPr>
          <a:xfrm>
            <a:off x="6096000" y="1333946"/>
            <a:ext cx="5614303" cy="2267967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H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UN JEUNE GARDIEN                DANS UN TEL BUT,                C’EST COMME                               MANUEL NEUER (193cm)                          DANS UN BUT DE 8.04 X 3.22</a:t>
            </a:r>
          </a:p>
          <a:p>
            <a:pPr>
              <a:lnSpc>
                <a:spcPct val="100000"/>
              </a:lnSpc>
            </a:pPr>
            <a:r>
              <a:rPr lang="fr-CH" sz="1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196CCBF0-5C5E-486D-9BC8-4072C3BD0B6D}"/>
              </a:ext>
            </a:extLst>
          </p:cNvPr>
          <p:cNvSpPr txBox="1">
            <a:spLocks/>
          </p:cNvSpPr>
          <p:nvPr/>
        </p:nvSpPr>
        <p:spPr>
          <a:xfrm>
            <a:off x="3024023" y="5974422"/>
            <a:ext cx="6143947" cy="593803"/>
          </a:xfrm>
          <a:prstGeom prst="rect">
            <a:avLst/>
          </a:prstGeom>
          <a:solidFill>
            <a:schemeClr val="tx2">
              <a:lumMod val="75000"/>
              <a:alpha val="69000"/>
            </a:schemeClr>
          </a:solidFill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H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DIFFÉRENCE = L 72cm x H 78cm </a:t>
            </a:r>
          </a:p>
        </p:txBody>
      </p:sp>
    </p:spTree>
    <p:extLst>
      <p:ext uri="{BB962C8B-B14F-4D97-AF65-F5344CB8AC3E}">
        <p14:creationId xmlns:p14="http://schemas.microsoft.com/office/powerpoint/2010/main" val="12336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A0395F3-CD2D-47EA-959F-DF14C274D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20"/>
          <a:stretch/>
        </p:blipFill>
        <p:spPr>
          <a:xfrm>
            <a:off x="1214973" y="1095355"/>
            <a:ext cx="9762054" cy="5640511"/>
          </a:xfrm>
          <a:prstGeom prst="rect">
            <a:avLst/>
          </a:prstGeom>
        </p:spPr>
      </p:pic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id="{553A3A9D-CB57-44FF-9318-19FC50314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849335"/>
              </p:ext>
            </p:extLst>
          </p:nvPr>
        </p:nvGraphicFramePr>
        <p:xfrm>
          <a:off x="4346618" y="2356833"/>
          <a:ext cx="2691686" cy="731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45843">
                  <a:extLst>
                    <a:ext uri="{9D8B030D-6E8A-4147-A177-3AD203B41FA5}">
                      <a16:colId xmlns:a16="http://schemas.microsoft.com/office/drawing/2014/main" val="3628317016"/>
                    </a:ext>
                  </a:extLst>
                </a:gridCol>
                <a:gridCol w="1345843">
                  <a:extLst>
                    <a:ext uri="{9D8B030D-6E8A-4147-A177-3AD203B41FA5}">
                      <a16:colId xmlns:a16="http://schemas.microsoft.com/office/drawing/2014/main" val="160986441"/>
                    </a:ext>
                  </a:extLst>
                </a:gridCol>
              </a:tblGrid>
              <a:tr h="231690">
                <a:tc gridSpan="2">
                  <a:txBody>
                    <a:bodyPr/>
                    <a:lstStyle/>
                    <a:p>
                      <a:pPr algn="ctr"/>
                      <a:r>
                        <a:rPr lang="fr-CH" sz="1000" b="1" dirty="0">
                          <a:latin typeface="Comic Sans MS" panose="030F0702030302020204" pitchFamily="66" charset="0"/>
                        </a:rPr>
                        <a:t>COACHING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784991"/>
                  </a:ext>
                </a:extLst>
              </a:tr>
              <a:tr h="241544">
                <a:tc>
                  <a:txBody>
                    <a:bodyPr/>
                    <a:lstStyle/>
                    <a:p>
                      <a:pPr algn="ctr"/>
                      <a:r>
                        <a:rPr lang="fr-CH" sz="1000" b="1" dirty="0">
                          <a:latin typeface="Comic Sans MS" panose="030F0702030302020204" pitchFamily="66" charset="0"/>
                        </a:rPr>
                        <a:t>Ballon taille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000" b="1" dirty="0">
                          <a:latin typeface="Comic Sans MS" panose="030F0702030302020204" pitchFamily="66" charset="0"/>
                        </a:rPr>
                        <a:t>Action individuelle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203228"/>
                  </a:ext>
                </a:extLst>
              </a:tr>
              <a:tr h="241544">
                <a:tc>
                  <a:txBody>
                    <a:bodyPr/>
                    <a:lstStyle/>
                    <a:p>
                      <a:pPr algn="ctr"/>
                      <a:r>
                        <a:rPr lang="fr-CH" sz="1000" b="1" dirty="0">
                          <a:latin typeface="Comic Sans MS" panose="030F0702030302020204" pitchFamily="66" charset="0"/>
                        </a:rPr>
                        <a:t>4 buts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000" b="1" dirty="0">
                          <a:latin typeface="Comic Sans MS" panose="030F0702030302020204" pitchFamily="66" charset="0"/>
                        </a:rPr>
                        <a:t>Zone de tir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04309"/>
                  </a:ext>
                </a:extLst>
              </a:tr>
            </a:tbl>
          </a:graphicData>
        </a:graphic>
      </p:graphicFrame>
      <p:sp>
        <p:nvSpPr>
          <p:cNvPr id="6" name="Titre 1">
            <a:extLst>
              <a:ext uri="{FF2B5EF4-FFF2-40B4-BE49-F238E27FC236}">
                <a16:creationId xmlns:a16="http://schemas.microsoft.com/office/drawing/2014/main" id="{4EBA01B4-94B0-4B0D-9AFD-42BE32F8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8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>
              <a:tabLst>
                <a:tab pos="3767138" algn="l"/>
              </a:tabLst>
            </a:pPr>
            <a:r>
              <a:rPr lang="fr-CH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PROGRÈS &amp; PERFORMANCE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489AD47-AC48-483E-9766-241689CD6EE5}"/>
              </a:ext>
            </a:extLst>
          </p:cNvPr>
          <p:cNvSpPr/>
          <p:nvPr/>
        </p:nvSpPr>
        <p:spPr>
          <a:xfrm>
            <a:off x="3361387" y="3915610"/>
            <a:ext cx="1281447" cy="52116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Positions fixes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B5080DF-9E86-4F3E-ACB8-1679777D5DAA}"/>
              </a:ext>
            </a:extLst>
          </p:cNvPr>
          <p:cNvSpPr/>
          <p:nvPr/>
        </p:nvSpPr>
        <p:spPr>
          <a:xfrm>
            <a:off x="3127422" y="4598410"/>
            <a:ext cx="1438139" cy="3792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Remplaçants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CFBAA1C-ED1E-4850-9062-302005BF2B35}"/>
              </a:ext>
            </a:extLst>
          </p:cNvPr>
          <p:cNvSpPr/>
          <p:nvPr/>
        </p:nvSpPr>
        <p:spPr>
          <a:xfrm>
            <a:off x="2921359" y="5074391"/>
            <a:ext cx="1953296" cy="3792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Pas convoqués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5696347-FD99-4160-8F97-6B23DEEE0967}"/>
              </a:ext>
            </a:extLst>
          </p:cNvPr>
          <p:cNvSpPr/>
          <p:nvPr/>
        </p:nvSpPr>
        <p:spPr>
          <a:xfrm>
            <a:off x="2921359" y="5525853"/>
            <a:ext cx="1508973" cy="3792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Obstacles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6CD2B0C-4963-4FA1-A0EB-B4250E0E5C6A}"/>
              </a:ext>
            </a:extLst>
          </p:cNvPr>
          <p:cNvSpPr/>
          <p:nvPr/>
        </p:nvSpPr>
        <p:spPr>
          <a:xfrm>
            <a:off x="2588653" y="1254115"/>
            <a:ext cx="2628363" cy="459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PERFORMANCE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BF6B9AB-97E9-43E1-8B21-44E1D86F76B2}"/>
              </a:ext>
            </a:extLst>
          </p:cNvPr>
          <p:cNvSpPr/>
          <p:nvPr/>
        </p:nvSpPr>
        <p:spPr>
          <a:xfrm>
            <a:off x="9034530" y="5789862"/>
            <a:ext cx="1686057" cy="459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PROGRÈS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4B8F3FD-508F-4440-98EB-50A734F30DA3}"/>
              </a:ext>
            </a:extLst>
          </p:cNvPr>
          <p:cNvSpPr txBox="1">
            <a:spLocks/>
          </p:cNvSpPr>
          <p:nvPr/>
        </p:nvSpPr>
        <p:spPr>
          <a:xfrm>
            <a:off x="5131812" y="3769648"/>
            <a:ext cx="5588775" cy="199299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fr-CH" sz="800" b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CH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PETITES ÉQUIPES 2:2, 3:3, 5:5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CH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MISE EN PLACE DE Bcp DE TERRAINS EN MÊME TEMPS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CH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CHANGEMENTS APRÈS CHAQUE BUT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CH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MISE EN PLACE D’UN SYSTÈME OÙ LES VAINQUEURS RENCONTRENT LES VAINQUEURS ETC.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CH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RENCONTRES PLUS ÉQUILIBRÉES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CH" sz="2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ÉQUIPES PLUS ÉQUILIBRÉES</a:t>
            </a:r>
          </a:p>
        </p:txBody>
      </p:sp>
    </p:spTree>
    <p:extLst>
      <p:ext uri="{BB962C8B-B14F-4D97-AF65-F5344CB8AC3E}">
        <p14:creationId xmlns:p14="http://schemas.microsoft.com/office/powerpoint/2010/main" val="20656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EBA01B4-94B0-4B0D-9AFD-42BE32F8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8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>
              <a:tabLst>
                <a:tab pos="3767138" algn="l"/>
              </a:tabLst>
            </a:pPr>
            <a:r>
              <a:rPr lang="fr-CH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MISE EN PLACE </a:t>
            </a:r>
            <a:r>
              <a:rPr lang="fr-CH" sz="36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FUNiñO</a:t>
            </a:r>
            <a:endParaRPr lang="fr-CH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8FA7DDA-EA7C-41FE-B4B1-58B8B4DC4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533" y="1099672"/>
            <a:ext cx="7613149" cy="56144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E30C42B-5DD7-47F4-8D52-79E0EEF53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8" y="1099673"/>
            <a:ext cx="4852826" cy="3942420"/>
          </a:xfrm>
          <a:prstGeom prst="rect">
            <a:avLst/>
          </a:prstGeom>
        </p:spPr>
      </p:pic>
      <p:pic>
        <p:nvPicPr>
          <p:cNvPr id="16" name="Image 15" descr="Une image contenant bâtiment, extérieur, herbe, stade&#10;&#10;Description générée automatiquement">
            <a:extLst>
              <a:ext uri="{FF2B5EF4-FFF2-40B4-BE49-F238E27FC236}">
                <a16:creationId xmlns:a16="http://schemas.microsoft.com/office/drawing/2014/main" id="{6D4DBB87-6571-4C35-8CD0-4A518215C7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" y="4494944"/>
            <a:ext cx="4806591" cy="221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C361C9-C47B-4044-9601-7ED1C1D30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208" y="1069013"/>
            <a:ext cx="9339583" cy="562156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AB6502CE-C6B4-4789-92B3-EBD61CC0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8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>
              <a:tabLst>
                <a:tab pos="3767138" algn="l"/>
              </a:tabLst>
            </a:pPr>
            <a:r>
              <a:rPr lang="fr-CH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 PROCESSUS COGNITIF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F7C0113-9567-4B72-96AA-BEC9CDFB3639}"/>
              </a:ext>
            </a:extLst>
          </p:cNvPr>
          <p:cNvSpPr/>
          <p:nvPr/>
        </p:nvSpPr>
        <p:spPr>
          <a:xfrm>
            <a:off x="3919473" y="1745739"/>
            <a:ext cx="3163907" cy="3728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EXPÉRIMENTER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D9B3C63-3220-4DA5-B339-702C8A5E0290}"/>
              </a:ext>
            </a:extLst>
          </p:cNvPr>
          <p:cNvSpPr/>
          <p:nvPr/>
        </p:nvSpPr>
        <p:spPr>
          <a:xfrm>
            <a:off x="7233636" y="1745739"/>
            <a:ext cx="3125274" cy="3728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COMPORTEMENT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2E32130-78E3-4FBE-9A0B-7391F10EA77F}"/>
              </a:ext>
            </a:extLst>
          </p:cNvPr>
          <p:cNvSpPr/>
          <p:nvPr/>
        </p:nvSpPr>
        <p:spPr>
          <a:xfrm>
            <a:off x="3919473" y="1282684"/>
            <a:ext cx="1219197" cy="3728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latin typeface="Comic Sans MS" panose="030F0702030302020204" pitchFamily="66" charset="0"/>
              </a:rPr>
              <a:t>PRÉCISION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7A2F0A-8641-4415-BF8F-C77EA0E3A532}"/>
              </a:ext>
            </a:extLst>
          </p:cNvPr>
          <p:cNvSpPr/>
          <p:nvPr/>
        </p:nvSpPr>
        <p:spPr>
          <a:xfrm>
            <a:off x="5224533" y="1282684"/>
            <a:ext cx="1219197" cy="3728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latin typeface="Comic Sans MS" panose="030F0702030302020204" pitchFamily="66" charset="0"/>
              </a:rPr>
              <a:t>TEMPS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3A7A0AB-FCC2-422E-B01F-0C522987A31C}"/>
              </a:ext>
            </a:extLst>
          </p:cNvPr>
          <p:cNvSpPr/>
          <p:nvPr/>
        </p:nvSpPr>
        <p:spPr>
          <a:xfrm>
            <a:off x="6529593" y="1282684"/>
            <a:ext cx="1219197" cy="3728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latin typeface="Comic Sans MS" panose="030F0702030302020204" pitchFamily="66" charset="0"/>
              </a:rPr>
              <a:t>COMPLEXITÉ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B6947B7-2D25-4809-881A-CB004E80FB08}"/>
              </a:ext>
            </a:extLst>
          </p:cNvPr>
          <p:cNvSpPr/>
          <p:nvPr/>
        </p:nvSpPr>
        <p:spPr>
          <a:xfrm>
            <a:off x="7834653" y="1277189"/>
            <a:ext cx="1219197" cy="3728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latin typeface="Comic Sans MS" panose="030F0702030302020204" pitchFamily="66" charset="0"/>
              </a:rPr>
              <a:t>SITUATION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5F65270-4855-4A18-AD52-CAFC00936E33}"/>
              </a:ext>
            </a:extLst>
          </p:cNvPr>
          <p:cNvSpPr/>
          <p:nvPr/>
        </p:nvSpPr>
        <p:spPr>
          <a:xfrm>
            <a:off x="9139713" y="1277189"/>
            <a:ext cx="1219197" cy="3728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latin typeface="Comic Sans MS" panose="030F0702030302020204" pitchFamily="66" charset="0"/>
              </a:rPr>
              <a:t>EFFORT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3FD5A6C-29C9-4D9E-9786-37BB2E60AD5D}"/>
              </a:ext>
            </a:extLst>
          </p:cNvPr>
          <p:cNvSpPr/>
          <p:nvPr/>
        </p:nvSpPr>
        <p:spPr>
          <a:xfrm>
            <a:off x="3782098" y="3568683"/>
            <a:ext cx="1511119" cy="3728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latin typeface="Comic Sans MS" panose="030F0702030302020204" pitchFamily="66" charset="0"/>
              </a:rPr>
              <a:t>PERCEVOIR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FE90850-8738-4BA3-95B4-FE3DE6099165}"/>
              </a:ext>
            </a:extLst>
          </p:cNvPr>
          <p:cNvSpPr/>
          <p:nvPr/>
        </p:nvSpPr>
        <p:spPr>
          <a:xfrm>
            <a:off x="5541736" y="3569952"/>
            <a:ext cx="1511119" cy="3728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latin typeface="Comic Sans MS" panose="030F0702030302020204" pitchFamily="66" charset="0"/>
              </a:rPr>
              <a:t>COMPRENDRE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3EFD2C3-2995-420A-9B46-14202123E624}"/>
              </a:ext>
            </a:extLst>
          </p:cNvPr>
          <p:cNvSpPr/>
          <p:nvPr/>
        </p:nvSpPr>
        <p:spPr>
          <a:xfrm>
            <a:off x="7273944" y="3568683"/>
            <a:ext cx="1511119" cy="3728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latin typeface="Comic Sans MS" panose="030F0702030302020204" pitchFamily="66" charset="0"/>
              </a:rPr>
              <a:t>DÉCIDER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C62E8CC-BC8F-446D-9E87-E6CC5F48D7A1}"/>
              </a:ext>
            </a:extLst>
          </p:cNvPr>
          <p:cNvSpPr/>
          <p:nvPr/>
        </p:nvSpPr>
        <p:spPr>
          <a:xfrm>
            <a:off x="8993751" y="3569952"/>
            <a:ext cx="1511119" cy="3728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latin typeface="Comic Sans MS" panose="030F0702030302020204" pitchFamily="66" charset="0"/>
              </a:rPr>
              <a:t>EXÉCUTER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1454D78-79D6-43CC-9006-52AC453E8E6F}"/>
              </a:ext>
            </a:extLst>
          </p:cNvPr>
          <p:cNvSpPr/>
          <p:nvPr/>
        </p:nvSpPr>
        <p:spPr>
          <a:xfrm>
            <a:off x="1532586" y="5060126"/>
            <a:ext cx="2176529" cy="3728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Comic Sans MS" panose="030F0702030302020204" pitchFamily="66" charset="0"/>
              </a:rPr>
              <a:t>COMPORTEMENT DE L’ENTR.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BB36B7E-557E-4C56-ABF0-3D885F4823E9}"/>
              </a:ext>
            </a:extLst>
          </p:cNvPr>
          <p:cNvSpPr/>
          <p:nvPr/>
        </p:nvSpPr>
        <p:spPr>
          <a:xfrm>
            <a:off x="1532586" y="4523866"/>
            <a:ext cx="2176529" cy="3728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latin typeface="Comic Sans MS" panose="030F0702030302020204" pitchFamily="66" charset="0"/>
              </a:rPr>
              <a:t>EXERCICES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302CD40-69CA-4685-B8EE-E488075EEA99}"/>
              </a:ext>
            </a:extLst>
          </p:cNvPr>
          <p:cNvSpPr/>
          <p:nvPr/>
        </p:nvSpPr>
        <p:spPr>
          <a:xfrm>
            <a:off x="1532587" y="3976772"/>
            <a:ext cx="2176530" cy="3728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latin typeface="Comic Sans MS" panose="030F0702030302020204" pitchFamily="66" charset="0"/>
              </a:rPr>
              <a:t>FORMES JOUÉES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4579185-C511-4BFE-B2E6-A4A5111751F3}"/>
              </a:ext>
            </a:extLst>
          </p:cNvPr>
          <p:cNvSpPr/>
          <p:nvPr/>
        </p:nvSpPr>
        <p:spPr>
          <a:xfrm>
            <a:off x="1532587" y="1279044"/>
            <a:ext cx="2176528" cy="3728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latin typeface="Comic Sans MS" panose="030F0702030302020204" pitchFamily="66" charset="0"/>
              </a:rPr>
              <a:t>ÉLÉMENTS DE PRESSION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90AF60F5-9F15-47A6-B885-DABC1F713E66}"/>
              </a:ext>
            </a:extLst>
          </p:cNvPr>
          <p:cNvSpPr/>
          <p:nvPr/>
        </p:nvSpPr>
        <p:spPr>
          <a:xfrm>
            <a:off x="1532586" y="1745739"/>
            <a:ext cx="2176529" cy="3728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Comic Sans MS" panose="030F0702030302020204" pitchFamily="66" charset="0"/>
              </a:rPr>
              <a:t>PSYCHOLOGIE</a:t>
            </a:r>
          </a:p>
        </p:txBody>
      </p:sp>
    </p:spTree>
    <p:extLst>
      <p:ext uri="{BB962C8B-B14F-4D97-AF65-F5344CB8AC3E}">
        <p14:creationId xmlns:p14="http://schemas.microsoft.com/office/powerpoint/2010/main" val="141915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</Words>
  <Application>Microsoft Office PowerPoint</Application>
  <PresentationFormat>Grand écran</PresentationFormat>
  <Paragraphs>108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Comic Sans MS</vt:lpstr>
      <vt:lpstr>Courier New</vt:lpstr>
      <vt:lpstr>Thème Office</vt:lpstr>
      <vt:lpstr>PRÉSENTATION FUNiño  </vt:lpstr>
      <vt:lpstr>LES DROITS DE L’ENFANT</vt:lpstr>
      <vt:lpstr>COMPARAISON</vt:lpstr>
      <vt:lpstr>PROJECTION DU FOOTBALL ALLEMAND</vt:lpstr>
      <vt:lpstr>COMPÉTITION – ENTRAÎNEMENT - FORMATION</vt:lpstr>
      <vt:lpstr>LES GARDIENS DE BUT</vt:lpstr>
      <vt:lpstr>PROGRÈS &amp; PERFORMANCE</vt:lpstr>
      <vt:lpstr>MISE EN PLACE FUNiñO</vt:lpstr>
      <vt:lpstr>LE PROCESSUS COGNITIF</vt:lpstr>
      <vt:lpstr>COMPARAISON 7:7 VS 3:3</vt:lpstr>
      <vt:lpstr>LA COMPÉTITION IDÉALE</vt:lpstr>
      <vt:lpstr>LES PRÉREQUIS PAR CATÉGORIE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Fournier Sébastien</dc:creator>
  <cp:lastModifiedBy>Wallin Nicolas</cp:lastModifiedBy>
  <cp:revision>34</cp:revision>
  <dcterms:created xsi:type="dcterms:W3CDTF">2019-12-02T11:27:18Z</dcterms:created>
  <dcterms:modified xsi:type="dcterms:W3CDTF">2019-12-13T09:34:47Z</dcterms:modified>
</cp:coreProperties>
</file>